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48" r:id="rId2"/>
  </p:sldMasterIdLst>
  <p:notesMasterIdLst>
    <p:notesMasterId r:id="rId36"/>
  </p:notesMasterIdLst>
  <p:handoutMasterIdLst>
    <p:handoutMasterId r:id="rId37"/>
  </p:handoutMasterIdLst>
  <p:sldIdLst>
    <p:sldId id="509" r:id="rId3"/>
    <p:sldId id="505" r:id="rId4"/>
    <p:sldId id="472" r:id="rId5"/>
    <p:sldId id="469" r:id="rId6"/>
    <p:sldId id="474" r:id="rId7"/>
    <p:sldId id="473" r:id="rId8"/>
    <p:sldId id="475" r:id="rId9"/>
    <p:sldId id="479" r:id="rId10"/>
    <p:sldId id="489" r:id="rId11"/>
    <p:sldId id="490" r:id="rId12"/>
    <p:sldId id="506" r:id="rId13"/>
    <p:sldId id="476" r:id="rId14"/>
    <p:sldId id="499" r:id="rId15"/>
    <p:sldId id="477" r:id="rId16"/>
    <p:sldId id="484" r:id="rId17"/>
    <p:sldId id="482" r:id="rId18"/>
    <p:sldId id="504" r:id="rId19"/>
    <p:sldId id="481" r:id="rId20"/>
    <p:sldId id="491" r:id="rId21"/>
    <p:sldId id="503" r:id="rId22"/>
    <p:sldId id="483" r:id="rId23"/>
    <p:sldId id="480" r:id="rId24"/>
    <p:sldId id="486" r:id="rId25"/>
    <p:sldId id="497" r:id="rId26"/>
    <p:sldId id="494" r:id="rId27"/>
    <p:sldId id="493" r:id="rId28"/>
    <p:sldId id="485" r:id="rId29"/>
    <p:sldId id="487" r:id="rId30"/>
    <p:sldId id="508" r:id="rId31"/>
    <p:sldId id="488" r:id="rId32"/>
    <p:sldId id="496" r:id="rId33"/>
    <p:sldId id="502" r:id="rId34"/>
    <p:sldId id="500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884"/>
    <a:srgbClr val="486E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7" autoAdjust="0"/>
    <p:restoredTop sz="94630"/>
  </p:normalViewPr>
  <p:slideViewPr>
    <p:cSldViewPr>
      <p:cViewPr>
        <p:scale>
          <a:sx n="97" d="100"/>
          <a:sy n="97" d="100"/>
        </p:scale>
        <p:origin x="1184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2"/>
    </p:cViewPr>
  </p:sorterViewPr>
  <p:notesViewPr>
    <p:cSldViewPr>
      <p:cViewPr varScale="1">
        <p:scale>
          <a:sx n="67" d="100"/>
          <a:sy n="67" d="100"/>
        </p:scale>
        <p:origin x="-278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762AA-2A77-474A-B4E7-A2D8FE4A9B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C5865-84AE-4038-A8CA-2BB70BF2F1D7}">
      <dgm:prSet phldrT="[Text]"/>
      <dgm:spPr/>
      <dgm:t>
        <a:bodyPr/>
        <a:lstStyle/>
        <a:p>
          <a:r>
            <a:rPr lang="en-US" dirty="0" smtClean="0"/>
            <a:t>CMS</a:t>
          </a:r>
          <a:endParaRPr lang="en-US" dirty="0"/>
        </a:p>
      </dgm:t>
    </dgm:pt>
    <dgm:pt modelId="{6640C167-E1A0-4A16-A671-4D62D6F54402}" type="parTrans" cxnId="{022B7D73-2703-4EDB-A2AB-401EA74A918D}">
      <dgm:prSet/>
      <dgm:spPr/>
      <dgm:t>
        <a:bodyPr/>
        <a:lstStyle/>
        <a:p>
          <a:endParaRPr lang="en-US"/>
        </a:p>
      </dgm:t>
    </dgm:pt>
    <dgm:pt modelId="{0E5221CD-4256-4CA0-994B-DBA3A451EA72}" type="sibTrans" cxnId="{022B7D73-2703-4EDB-A2AB-401EA74A918D}">
      <dgm:prSet/>
      <dgm:spPr/>
      <dgm:t>
        <a:bodyPr/>
        <a:lstStyle/>
        <a:p>
          <a:endParaRPr lang="en-US"/>
        </a:p>
      </dgm:t>
    </dgm:pt>
    <dgm:pt modelId="{87E7A628-146A-4FE1-BDCE-9C888744748F}">
      <dgm:prSet phldrT="[Text]"/>
      <dgm:spPr/>
      <dgm:t>
        <a:bodyPr/>
        <a:lstStyle/>
        <a:p>
          <a:r>
            <a:rPr lang="en-US" dirty="0" smtClean="0"/>
            <a:t>Website Content </a:t>
          </a:r>
          <a:endParaRPr lang="en-US" dirty="0"/>
        </a:p>
      </dgm:t>
    </dgm:pt>
    <dgm:pt modelId="{DC1AB829-C661-4D6D-96FB-2619F235BF93}" type="parTrans" cxnId="{858FAFFF-EB79-4999-B8FF-4D7435994EE5}">
      <dgm:prSet/>
      <dgm:spPr/>
      <dgm:t>
        <a:bodyPr/>
        <a:lstStyle/>
        <a:p>
          <a:endParaRPr lang="en-US"/>
        </a:p>
      </dgm:t>
    </dgm:pt>
    <dgm:pt modelId="{B7BC458F-74EA-41FF-A4FA-8EB4E8E513C3}" type="sibTrans" cxnId="{858FAFFF-EB79-4999-B8FF-4D7435994EE5}">
      <dgm:prSet/>
      <dgm:spPr/>
      <dgm:t>
        <a:bodyPr/>
        <a:lstStyle/>
        <a:p>
          <a:endParaRPr lang="en-US"/>
        </a:p>
      </dgm:t>
    </dgm:pt>
    <dgm:pt modelId="{718E59F9-E251-4ECB-8A6F-3E5EE38D69FD}">
      <dgm:prSet phldrT="[Text]"/>
      <dgm:spPr/>
      <dgm:t>
        <a:bodyPr/>
        <a:lstStyle/>
        <a:p>
          <a:r>
            <a:rPr lang="en-US" dirty="0" smtClean="0"/>
            <a:t>Outside Content  </a:t>
          </a:r>
          <a:endParaRPr lang="en-US" dirty="0"/>
        </a:p>
      </dgm:t>
    </dgm:pt>
    <dgm:pt modelId="{827F0D93-7DD5-4710-9C07-7B674C5A3BE8}" type="parTrans" cxnId="{1234D843-DB7E-4499-9888-4806BA4A5BA7}">
      <dgm:prSet/>
      <dgm:spPr/>
      <dgm:t>
        <a:bodyPr/>
        <a:lstStyle/>
        <a:p>
          <a:endParaRPr lang="en-US"/>
        </a:p>
      </dgm:t>
    </dgm:pt>
    <dgm:pt modelId="{8B0C067C-9B7F-41BA-8DCF-0E93A2505EB3}" type="sibTrans" cxnId="{1234D843-DB7E-4499-9888-4806BA4A5BA7}">
      <dgm:prSet/>
      <dgm:spPr/>
      <dgm:t>
        <a:bodyPr/>
        <a:lstStyle/>
        <a:p>
          <a:endParaRPr lang="en-US"/>
        </a:p>
      </dgm:t>
    </dgm:pt>
    <dgm:pt modelId="{A913987D-02C7-4A41-A85A-D307C4FCCED8}">
      <dgm:prSet phldrT="[Text]"/>
      <dgm:spPr/>
      <dgm:t>
        <a:bodyPr/>
        <a:lstStyle/>
        <a:p>
          <a:r>
            <a:rPr lang="en-US" dirty="0" smtClean="0"/>
            <a:t>Connections with CRM</a:t>
          </a:r>
          <a:endParaRPr lang="en-US" dirty="0"/>
        </a:p>
      </dgm:t>
    </dgm:pt>
    <dgm:pt modelId="{43738D47-D26C-437D-9ED6-4972D69C9C5A}" type="parTrans" cxnId="{ACDC3BAF-5361-4B90-96B6-27D6B88EC035}">
      <dgm:prSet/>
      <dgm:spPr/>
      <dgm:t>
        <a:bodyPr/>
        <a:lstStyle/>
        <a:p>
          <a:endParaRPr lang="en-US"/>
        </a:p>
      </dgm:t>
    </dgm:pt>
    <dgm:pt modelId="{F539FFDD-E9D4-43E9-84D4-22611C53EA95}" type="sibTrans" cxnId="{ACDC3BAF-5361-4B90-96B6-27D6B88EC035}">
      <dgm:prSet/>
      <dgm:spPr/>
      <dgm:t>
        <a:bodyPr/>
        <a:lstStyle/>
        <a:p>
          <a:endParaRPr lang="en-US"/>
        </a:p>
      </dgm:t>
    </dgm:pt>
    <dgm:pt modelId="{A6A776C5-988E-4F9D-8DCE-8F98BC1D98A3}">
      <dgm:prSet phldrT="[Text]"/>
      <dgm:spPr/>
      <dgm:t>
        <a:bodyPr/>
        <a:lstStyle/>
        <a:p>
          <a:r>
            <a:rPr lang="en-US" dirty="0" smtClean="0"/>
            <a:t>Programs</a:t>
          </a:r>
          <a:endParaRPr lang="en-US" dirty="0"/>
        </a:p>
      </dgm:t>
    </dgm:pt>
    <dgm:pt modelId="{8E411D9C-099D-4E4A-8868-C886F7C0D0F9}" type="parTrans" cxnId="{6EDEA8F3-B65B-4F62-A23A-66774607BA70}">
      <dgm:prSet/>
      <dgm:spPr/>
      <dgm:t>
        <a:bodyPr/>
        <a:lstStyle/>
        <a:p>
          <a:endParaRPr lang="en-US"/>
        </a:p>
      </dgm:t>
    </dgm:pt>
    <dgm:pt modelId="{AE9F1D0C-1D47-49DF-982B-264BD61A076D}" type="sibTrans" cxnId="{6EDEA8F3-B65B-4F62-A23A-66774607BA70}">
      <dgm:prSet/>
      <dgm:spPr/>
      <dgm:t>
        <a:bodyPr/>
        <a:lstStyle/>
        <a:p>
          <a:endParaRPr lang="en-US"/>
        </a:p>
      </dgm:t>
    </dgm:pt>
    <dgm:pt modelId="{DF1F08BB-89BB-4D70-BA81-CA45EE4ED198}">
      <dgm:prSet phldrT="[Text]"/>
      <dgm:spPr/>
      <dgm:t>
        <a:bodyPr/>
        <a:lstStyle/>
        <a:p>
          <a:r>
            <a:rPr lang="en-US" dirty="0" smtClean="0"/>
            <a:t>Statistics and Research</a:t>
          </a:r>
          <a:endParaRPr lang="en-US" dirty="0"/>
        </a:p>
      </dgm:t>
    </dgm:pt>
    <dgm:pt modelId="{E605EDDB-A687-4606-9D13-FDC9D6F46943}" type="parTrans" cxnId="{B623C266-5AA6-456F-9639-15E215686BCF}">
      <dgm:prSet/>
      <dgm:spPr/>
      <dgm:t>
        <a:bodyPr/>
        <a:lstStyle/>
        <a:p>
          <a:endParaRPr lang="en-US"/>
        </a:p>
      </dgm:t>
    </dgm:pt>
    <dgm:pt modelId="{619BDB77-C415-405A-8033-AF9A54C16DB0}" type="sibTrans" cxnId="{B623C266-5AA6-456F-9639-15E215686BCF}">
      <dgm:prSet/>
      <dgm:spPr/>
      <dgm:t>
        <a:bodyPr/>
        <a:lstStyle/>
        <a:p>
          <a:endParaRPr lang="en-US"/>
        </a:p>
      </dgm:t>
    </dgm:pt>
    <dgm:pt modelId="{BD2E4F97-69FF-474E-B4B2-AE20FBCB3AFF}">
      <dgm:prSet phldrT="[Text]"/>
      <dgm:spPr/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FD97CF77-0D7D-418F-8A85-83650F050D17}" type="parTrans" cxnId="{28BD26E6-97E6-47DC-BBFF-82FA93E1287B}">
      <dgm:prSet/>
      <dgm:spPr/>
    </dgm:pt>
    <dgm:pt modelId="{077B7E7E-66F0-4202-9B57-FD6A0EE2F823}" type="sibTrans" cxnId="{28BD26E6-97E6-47DC-BBFF-82FA93E1287B}">
      <dgm:prSet/>
      <dgm:spPr/>
    </dgm:pt>
    <dgm:pt modelId="{4D83933F-816D-4420-9DFA-607D1AA74676}">
      <dgm:prSet phldrT="[Text]"/>
      <dgm:spPr/>
      <dgm:t>
        <a:bodyPr/>
        <a:lstStyle/>
        <a:p>
          <a:r>
            <a:rPr lang="en-US" dirty="0" smtClean="0"/>
            <a:t>So Much More</a:t>
          </a:r>
          <a:endParaRPr lang="en-US" dirty="0"/>
        </a:p>
      </dgm:t>
    </dgm:pt>
    <dgm:pt modelId="{ABBFF7B4-01F3-4AFF-8B73-EDB05529775F}" type="parTrans" cxnId="{18C80BAF-2432-4B8D-A0F9-3997F5EDEA33}">
      <dgm:prSet/>
      <dgm:spPr/>
    </dgm:pt>
    <dgm:pt modelId="{DB38B895-68D8-42D1-A9D7-AE819B7F988D}" type="sibTrans" cxnId="{18C80BAF-2432-4B8D-A0F9-3997F5EDEA33}">
      <dgm:prSet/>
      <dgm:spPr/>
    </dgm:pt>
    <dgm:pt modelId="{6FF638EB-2D4F-451F-976B-84529C9CF64B}" type="pres">
      <dgm:prSet presAssocID="{882762AA-2A77-474A-B4E7-A2D8FE4A9B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1BF03-27E5-47AC-8B66-F874FCEA64DE}" type="pres">
      <dgm:prSet presAssocID="{1C9C5865-84AE-4038-A8CA-2BB70BF2F1D7}" presName="centerShape" presStyleLbl="node0" presStyleIdx="0" presStyleCnt="1"/>
      <dgm:spPr/>
      <dgm:t>
        <a:bodyPr/>
        <a:lstStyle/>
        <a:p>
          <a:endParaRPr lang="en-US"/>
        </a:p>
      </dgm:t>
    </dgm:pt>
    <dgm:pt modelId="{E36A2DC7-1044-470B-AECD-E1D0879F9B09}" type="pres">
      <dgm:prSet presAssocID="{DC1AB829-C661-4D6D-96FB-2619F235BF93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349BC572-3A04-4ACD-807B-8439C8879D4A}" type="pres">
      <dgm:prSet presAssocID="{87E7A628-146A-4FE1-BDCE-9C888744748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605EA-40B8-4464-8AE3-87ED9E927ACD}" type="pres">
      <dgm:prSet presAssocID="{827F0D93-7DD5-4710-9C07-7B674C5A3BE8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5BACD5B6-4CB1-4FDB-BAEF-475E7D3F378D}" type="pres">
      <dgm:prSet presAssocID="{718E59F9-E251-4ECB-8A6F-3E5EE38D69F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3B543-E63B-41A1-B2C5-5A7090C1782F}" type="pres">
      <dgm:prSet presAssocID="{FD97CF77-0D7D-418F-8A85-83650F050D17}" presName="parTrans" presStyleLbl="bgSibTrans2D1" presStyleIdx="2" presStyleCnt="7"/>
      <dgm:spPr/>
    </dgm:pt>
    <dgm:pt modelId="{865B8608-E945-4A1E-827E-166320E2A4B9}" type="pres">
      <dgm:prSet presAssocID="{BD2E4F97-69FF-474E-B4B2-AE20FBCB3A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6CA4B-0F7C-4414-A074-9A18B23A37FC}" type="pres">
      <dgm:prSet presAssocID="{43738D47-D26C-437D-9ED6-4972D69C9C5A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D47A7C68-C539-4E6B-BC9D-9FCC771630E0}" type="pres">
      <dgm:prSet presAssocID="{A913987D-02C7-4A41-A85A-D307C4FCCED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EF069-9D28-4583-AF2D-11E115F03386}" type="pres">
      <dgm:prSet presAssocID="{8E411D9C-099D-4E4A-8868-C886F7C0D0F9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42CA45FA-9947-4359-BF63-547277BECDBF}" type="pres">
      <dgm:prSet presAssocID="{A6A776C5-988E-4F9D-8DCE-8F98BC1D98A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CAAD5-5B76-4081-9DD0-C064AB1B537C}" type="pres">
      <dgm:prSet presAssocID="{E605EDDB-A687-4606-9D13-FDC9D6F46943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4524238F-69C3-42EF-BB25-EF1D5DB3A435}" type="pres">
      <dgm:prSet presAssocID="{DF1F08BB-89BB-4D70-BA81-CA45EE4ED19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02258-4C74-4634-9CDF-755BE7D3388F}" type="pres">
      <dgm:prSet presAssocID="{ABBFF7B4-01F3-4AFF-8B73-EDB05529775F}" presName="parTrans" presStyleLbl="bgSibTrans2D1" presStyleIdx="6" presStyleCnt="7"/>
      <dgm:spPr/>
    </dgm:pt>
    <dgm:pt modelId="{BC0998C0-AF9D-4EA4-A27C-DCE1B97406B7}" type="pres">
      <dgm:prSet presAssocID="{4D83933F-816D-4420-9DFA-607D1AA7467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34D843-DB7E-4499-9888-4806BA4A5BA7}" srcId="{1C9C5865-84AE-4038-A8CA-2BB70BF2F1D7}" destId="{718E59F9-E251-4ECB-8A6F-3E5EE38D69FD}" srcOrd="1" destOrd="0" parTransId="{827F0D93-7DD5-4710-9C07-7B674C5A3BE8}" sibTransId="{8B0C067C-9B7F-41BA-8DCF-0E93A2505EB3}"/>
    <dgm:cxn modelId="{6EDEA8F3-B65B-4F62-A23A-66774607BA70}" srcId="{1C9C5865-84AE-4038-A8CA-2BB70BF2F1D7}" destId="{A6A776C5-988E-4F9D-8DCE-8F98BC1D98A3}" srcOrd="4" destOrd="0" parTransId="{8E411D9C-099D-4E4A-8868-C886F7C0D0F9}" sibTransId="{AE9F1D0C-1D47-49DF-982B-264BD61A076D}"/>
    <dgm:cxn modelId="{60433E18-E2AA-4420-83B2-5B60B0035A4B}" type="presOf" srcId="{A6A776C5-988E-4F9D-8DCE-8F98BC1D98A3}" destId="{42CA45FA-9947-4359-BF63-547277BECDBF}" srcOrd="0" destOrd="0" presId="urn:microsoft.com/office/officeart/2005/8/layout/radial4"/>
    <dgm:cxn modelId="{99F26BDA-05DD-4B5A-A70E-8B889CA6E62A}" type="presOf" srcId="{87E7A628-146A-4FE1-BDCE-9C888744748F}" destId="{349BC572-3A04-4ACD-807B-8439C8879D4A}" srcOrd="0" destOrd="0" presId="urn:microsoft.com/office/officeart/2005/8/layout/radial4"/>
    <dgm:cxn modelId="{B8B40C34-D76A-45E8-A846-A7ED7B28AC46}" type="presOf" srcId="{E605EDDB-A687-4606-9D13-FDC9D6F46943}" destId="{ACDCAAD5-5B76-4081-9DD0-C064AB1B537C}" srcOrd="0" destOrd="0" presId="urn:microsoft.com/office/officeart/2005/8/layout/radial4"/>
    <dgm:cxn modelId="{BD7E2132-5A60-4DBE-A75A-0A470A5A074C}" type="presOf" srcId="{1C9C5865-84AE-4038-A8CA-2BB70BF2F1D7}" destId="{9CC1BF03-27E5-47AC-8B66-F874FCEA64DE}" srcOrd="0" destOrd="0" presId="urn:microsoft.com/office/officeart/2005/8/layout/radial4"/>
    <dgm:cxn modelId="{CD52CAB3-C28B-4054-B4AA-A9E833C7A3D9}" type="presOf" srcId="{FD97CF77-0D7D-418F-8A85-83650F050D17}" destId="{55A3B543-E63B-41A1-B2C5-5A7090C1782F}" srcOrd="0" destOrd="0" presId="urn:microsoft.com/office/officeart/2005/8/layout/radial4"/>
    <dgm:cxn modelId="{847BF5F9-9243-4FA4-A213-045C513EBDDF}" type="presOf" srcId="{4D83933F-816D-4420-9DFA-607D1AA74676}" destId="{BC0998C0-AF9D-4EA4-A27C-DCE1B97406B7}" srcOrd="0" destOrd="0" presId="urn:microsoft.com/office/officeart/2005/8/layout/radial4"/>
    <dgm:cxn modelId="{858FAFFF-EB79-4999-B8FF-4D7435994EE5}" srcId="{1C9C5865-84AE-4038-A8CA-2BB70BF2F1D7}" destId="{87E7A628-146A-4FE1-BDCE-9C888744748F}" srcOrd="0" destOrd="0" parTransId="{DC1AB829-C661-4D6D-96FB-2619F235BF93}" sibTransId="{B7BC458F-74EA-41FF-A4FA-8EB4E8E513C3}"/>
    <dgm:cxn modelId="{D7965AC5-9F45-48E7-AC99-D50A82726B76}" type="presOf" srcId="{43738D47-D26C-437D-9ED6-4972D69C9C5A}" destId="{B306CA4B-0F7C-4414-A074-9A18B23A37FC}" srcOrd="0" destOrd="0" presId="urn:microsoft.com/office/officeart/2005/8/layout/radial4"/>
    <dgm:cxn modelId="{022B7D73-2703-4EDB-A2AB-401EA74A918D}" srcId="{882762AA-2A77-474A-B4E7-A2D8FE4A9B8B}" destId="{1C9C5865-84AE-4038-A8CA-2BB70BF2F1D7}" srcOrd="0" destOrd="0" parTransId="{6640C167-E1A0-4A16-A671-4D62D6F54402}" sibTransId="{0E5221CD-4256-4CA0-994B-DBA3A451EA72}"/>
    <dgm:cxn modelId="{40939720-FA5C-47F7-806F-AE56B38F6B7A}" type="presOf" srcId="{882762AA-2A77-474A-B4E7-A2D8FE4A9B8B}" destId="{6FF638EB-2D4F-451F-976B-84529C9CF64B}" srcOrd="0" destOrd="0" presId="urn:microsoft.com/office/officeart/2005/8/layout/radial4"/>
    <dgm:cxn modelId="{44904021-B3C6-47CF-AD44-0E28F0A82F1E}" type="presOf" srcId="{DF1F08BB-89BB-4D70-BA81-CA45EE4ED198}" destId="{4524238F-69C3-42EF-BB25-EF1D5DB3A435}" srcOrd="0" destOrd="0" presId="urn:microsoft.com/office/officeart/2005/8/layout/radial4"/>
    <dgm:cxn modelId="{17270E4F-FB21-4E63-8EC8-C0ECDB9354A5}" type="presOf" srcId="{DC1AB829-C661-4D6D-96FB-2619F235BF93}" destId="{E36A2DC7-1044-470B-AECD-E1D0879F9B09}" srcOrd="0" destOrd="0" presId="urn:microsoft.com/office/officeart/2005/8/layout/radial4"/>
    <dgm:cxn modelId="{1D8401CF-1770-431E-A258-4E7C6633BF7C}" type="presOf" srcId="{BD2E4F97-69FF-474E-B4B2-AE20FBCB3AFF}" destId="{865B8608-E945-4A1E-827E-166320E2A4B9}" srcOrd="0" destOrd="0" presId="urn:microsoft.com/office/officeart/2005/8/layout/radial4"/>
    <dgm:cxn modelId="{AA674C36-6A73-4BF7-A340-D407A94CCF1C}" type="presOf" srcId="{718E59F9-E251-4ECB-8A6F-3E5EE38D69FD}" destId="{5BACD5B6-4CB1-4FDB-BAEF-475E7D3F378D}" srcOrd="0" destOrd="0" presId="urn:microsoft.com/office/officeart/2005/8/layout/radial4"/>
    <dgm:cxn modelId="{18C80BAF-2432-4B8D-A0F9-3997F5EDEA33}" srcId="{1C9C5865-84AE-4038-A8CA-2BB70BF2F1D7}" destId="{4D83933F-816D-4420-9DFA-607D1AA74676}" srcOrd="6" destOrd="0" parTransId="{ABBFF7B4-01F3-4AFF-8B73-EDB05529775F}" sibTransId="{DB38B895-68D8-42D1-A9D7-AE819B7F988D}"/>
    <dgm:cxn modelId="{28BD26E6-97E6-47DC-BBFF-82FA93E1287B}" srcId="{1C9C5865-84AE-4038-A8CA-2BB70BF2F1D7}" destId="{BD2E4F97-69FF-474E-B4B2-AE20FBCB3AFF}" srcOrd="2" destOrd="0" parTransId="{FD97CF77-0D7D-418F-8A85-83650F050D17}" sibTransId="{077B7E7E-66F0-4202-9B57-FD6A0EE2F823}"/>
    <dgm:cxn modelId="{1CA37AEA-031C-4737-86A8-497001052D03}" type="presOf" srcId="{ABBFF7B4-01F3-4AFF-8B73-EDB05529775F}" destId="{AF802258-4C74-4634-9CDF-755BE7D3388F}" srcOrd="0" destOrd="0" presId="urn:microsoft.com/office/officeart/2005/8/layout/radial4"/>
    <dgm:cxn modelId="{B623C266-5AA6-456F-9639-15E215686BCF}" srcId="{1C9C5865-84AE-4038-A8CA-2BB70BF2F1D7}" destId="{DF1F08BB-89BB-4D70-BA81-CA45EE4ED198}" srcOrd="5" destOrd="0" parTransId="{E605EDDB-A687-4606-9D13-FDC9D6F46943}" sibTransId="{619BDB77-C415-405A-8033-AF9A54C16DB0}"/>
    <dgm:cxn modelId="{ACDC3BAF-5361-4B90-96B6-27D6B88EC035}" srcId="{1C9C5865-84AE-4038-A8CA-2BB70BF2F1D7}" destId="{A913987D-02C7-4A41-A85A-D307C4FCCED8}" srcOrd="3" destOrd="0" parTransId="{43738D47-D26C-437D-9ED6-4972D69C9C5A}" sibTransId="{F539FFDD-E9D4-43E9-84D4-22611C53EA95}"/>
    <dgm:cxn modelId="{1A3DCDC2-AD1D-4D86-9E73-1A217F627C4A}" type="presOf" srcId="{A913987D-02C7-4A41-A85A-D307C4FCCED8}" destId="{D47A7C68-C539-4E6B-BC9D-9FCC771630E0}" srcOrd="0" destOrd="0" presId="urn:microsoft.com/office/officeart/2005/8/layout/radial4"/>
    <dgm:cxn modelId="{EE11487B-3E94-4553-83A1-EA07857E3F20}" type="presOf" srcId="{827F0D93-7DD5-4710-9C07-7B674C5A3BE8}" destId="{0BE605EA-40B8-4464-8AE3-87ED9E927ACD}" srcOrd="0" destOrd="0" presId="urn:microsoft.com/office/officeart/2005/8/layout/radial4"/>
    <dgm:cxn modelId="{C8806A2F-9B10-4746-AE69-D6A60C2DC485}" type="presOf" srcId="{8E411D9C-099D-4E4A-8868-C886F7C0D0F9}" destId="{3FAEF069-9D28-4583-AF2D-11E115F03386}" srcOrd="0" destOrd="0" presId="urn:microsoft.com/office/officeart/2005/8/layout/radial4"/>
    <dgm:cxn modelId="{E2153602-5F9B-42FC-8E55-622DAEC3B561}" type="presParOf" srcId="{6FF638EB-2D4F-451F-976B-84529C9CF64B}" destId="{9CC1BF03-27E5-47AC-8B66-F874FCEA64DE}" srcOrd="0" destOrd="0" presId="urn:microsoft.com/office/officeart/2005/8/layout/radial4"/>
    <dgm:cxn modelId="{150559FE-6BA0-4F24-8BE1-B0D8003A68EE}" type="presParOf" srcId="{6FF638EB-2D4F-451F-976B-84529C9CF64B}" destId="{E36A2DC7-1044-470B-AECD-E1D0879F9B09}" srcOrd="1" destOrd="0" presId="urn:microsoft.com/office/officeart/2005/8/layout/radial4"/>
    <dgm:cxn modelId="{E3EA5A0A-F2C4-4E59-A5EA-69EF8D9B4BFA}" type="presParOf" srcId="{6FF638EB-2D4F-451F-976B-84529C9CF64B}" destId="{349BC572-3A04-4ACD-807B-8439C8879D4A}" srcOrd="2" destOrd="0" presId="urn:microsoft.com/office/officeart/2005/8/layout/radial4"/>
    <dgm:cxn modelId="{ECF88DB8-A824-4582-B848-60351FC509ED}" type="presParOf" srcId="{6FF638EB-2D4F-451F-976B-84529C9CF64B}" destId="{0BE605EA-40B8-4464-8AE3-87ED9E927ACD}" srcOrd="3" destOrd="0" presId="urn:microsoft.com/office/officeart/2005/8/layout/radial4"/>
    <dgm:cxn modelId="{9F75719C-BC86-4500-BEDF-6E344BA08B27}" type="presParOf" srcId="{6FF638EB-2D4F-451F-976B-84529C9CF64B}" destId="{5BACD5B6-4CB1-4FDB-BAEF-475E7D3F378D}" srcOrd="4" destOrd="0" presId="urn:microsoft.com/office/officeart/2005/8/layout/radial4"/>
    <dgm:cxn modelId="{C72C1693-2E46-45CE-BA15-9B2018A9EBD2}" type="presParOf" srcId="{6FF638EB-2D4F-451F-976B-84529C9CF64B}" destId="{55A3B543-E63B-41A1-B2C5-5A7090C1782F}" srcOrd="5" destOrd="0" presId="urn:microsoft.com/office/officeart/2005/8/layout/radial4"/>
    <dgm:cxn modelId="{9F1077EC-8FCD-4920-B4BA-6EB3569D02BF}" type="presParOf" srcId="{6FF638EB-2D4F-451F-976B-84529C9CF64B}" destId="{865B8608-E945-4A1E-827E-166320E2A4B9}" srcOrd="6" destOrd="0" presId="urn:microsoft.com/office/officeart/2005/8/layout/radial4"/>
    <dgm:cxn modelId="{8D9AA6A6-9A55-4CD7-8706-96FB11C901BE}" type="presParOf" srcId="{6FF638EB-2D4F-451F-976B-84529C9CF64B}" destId="{B306CA4B-0F7C-4414-A074-9A18B23A37FC}" srcOrd="7" destOrd="0" presId="urn:microsoft.com/office/officeart/2005/8/layout/radial4"/>
    <dgm:cxn modelId="{5528BBBE-DCFF-445D-9D7C-432B497145CA}" type="presParOf" srcId="{6FF638EB-2D4F-451F-976B-84529C9CF64B}" destId="{D47A7C68-C539-4E6B-BC9D-9FCC771630E0}" srcOrd="8" destOrd="0" presId="urn:microsoft.com/office/officeart/2005/8/layout/radial4"/>
    <dgm:cxn modelId="{A49500C5-E895-40AE-B99E-5F48D12FE609}" type="presParOf" srcId="{6FF638EB-2D4F-451F-976B-84529C9CF64B}" destId="{3FAEF069-9D28-4583-AF2D-11E115F03386}" srcOrd="9" destOrd="0" presId="urn:microsoft.com/office/officeart/2005/8/layout/radial4"/>
    <dgm:cxn modelId="{6144ED1E-F819-4C94-AE41-1ACFAEAED2F1}" type="presParOf" srcId="{6FF638EB-2D4F-451F-976B-84529C9CF64B}" destId="{42CA45FA-9947-4359-BF63-547277BECDBF}" srcOrd="10" destOrd="0" presId="urn:microsoft.com/office/officeart/2005/8/layout/radial4"/>
    <dgm:cxn modelId="{7226800C-5D77-407D-8463-446383038274}" type="presParOf" srcId="{6FF638EB-2D4F-451F-976B-84529C9CF64B}" destId="{ACDCAAD5-5B76-4081-9DD0-C064AB1B537C}" srcOrd="11" destOrd="0" presId="urn:microsoft.com/office/officeart/2005/8/layout/radial4"/>
    <dgm:cxn modelId="{FFD0A729-8561-4BE7-8F3F-6886BC89390F}" type="presParOf" srcId="{6FF638EB-2D4F-451F-976B-84529C9CF64B}" destId="{4524238F-69C3-42EF-BB25-EF1D5DB3A435}" srcOrd="12" destOrd="0" presId="urn:microsoft.com/office/officeart/2005/8/layout/radial4"/>
    <dgm:cxn modelId="{25A81BCA-9C48-4704-8235-A302CD2DAD7C}" type="presParOf" srcId="{6FF638EB-2D4F-451F-976B-84529C9CF64B}" destId="{AF802258-4C74-4634-9CDF-755BE7D3388F}" srcOrd="13" destOrd="0" presId="urn:microsoft.com/office/officeart/2005/8/layout/radial4"/>
    <dgm:cxn modelId="{26246E1A-D37E-415F-8904-DED1EFE2E027}" type="presParOf" srcId="{6FF638EB-2D4F-451F-976B-84529C9CF64B}" destId="{BC0998C0-AF9D-4EA4-A27C-DCE1B97406B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1BF03-27E5-47AC-8B66-F874FCEA64DE}">
      <dsp:nvSpPr>
        <dsp:cNvPr id="0" name=""/>
        <dsp:cNvSpPr/>
      </dsp:nvSpPr>
      <dsp:spPr>
        <a:xfrm>
          <a:off x="3217540" y="2594283"/>
          <a:ext cx="1794518" cy="1794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CMS</a:t>
          </a:r>
          <a:endParaRPr lang="en-US" sz="4600" kern="1200" dirty="0"/>
        </a:p>
      </dsp:txBody>
      <dsp:txXfrm>
        <a:off x="3480341" y="2857084"/>
        <a:ext cx="1268916" cy="1268916"/>
      </dsp:txXfrm>
    </dsp:sp>
    <dsp:sp modelId="{E36A2DC7-1044-470B-AECD-E1D0879F9B09}">
      <dsp:nvSpPr>
        <dsp:cNvPr id="0" name=""/>
        <dsp:cNvSpPr/>
      </dsp:nvSpPr>
      <dsp:spPr>
        <a:xfrm rot="10800000">
          <a:off x="1126357" y="3235823"/>
          <a:ext cx="1976168" cy="511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BC572-3A04-4ACD-807B-8439C8879D4A}">
      <dsp:nvSpPr>
        <dsp:cNvPr id="0" name=""/>
        <dsp:cNvSpPr/>
      </dsp:nvSpPr>
      <dsp:spPr>
        <a:xfrm>
          <a:off x="498275" y="2989077"/>
          <a:ext cx="1256163" cy="1004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 Content </a:t>
          </a:r>
          <a:endParaRPr lang="en-US" sz="1600" kern="1200" dirty="0"/>
        </a:p>
      </dsp:txBody>
      <dsp:txXfrm>
        <a:off x="527708" y="3018510"/>
        <a:ext cx="1197297" cy="946064"/>
      </dsp:txXfrm>
    </dsp:sp>
    <dsp:sp modelId="{0BE605EA-40B8-4464-8AE3-87ED9E927ACD}">
      <dsp:nvSpPr>
        <dsp:cNvPr id="0" name=""/>
        <dsp:cNvSpPr/>
      </dsp:nvSpPr>
      <dsp:spPr>
        <a:xfrm rot="12600000">
          <a:off x="1394354" y="2235644"/>
          <a:ext cx="1976168" cy="511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CD5B6-4CB1-4FDB-BAEF-475E7D3F378D}">
      <dsp:nvSpPr>
        <dsp:cNvPr id="0" name=""/>
        <dsp:cNvSpPr/>
      </dsp:nvSpPr>
      <dsp:spPr>
        <a:xfrm>
          <a:off x="898651" y="1494856"/>
          <a:ext cx="1256163" cy="1004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Outside Content  </a:t>
          </a:r>
          <a:endParaRPr lang="en-US" sz="1600" kern="1200" dirty="0"/>
        </a:p>
      </dsp:txBody>
      <dsp:txXfrm>
        <a:off x="928084" y="1524289"/>
        <a:ext cx="1197297" cy="946064"/>
      </dsp:txXfrm>
    </dsp:sp>
    <dsp:sp modelId="{55A3B543-E63B-41A1-B2C5-5A7090C1782F}">
      <dsp:nvSpPr>
        <dsp:cNvPr id="0" name=""/>
        <dsp:cNvSpPr/>
      </dsp:nvSpPr>
      <dsp:spPr>
        <a:xfrm rot="14400000">
          <a:off x="2126536" y="1503462"/>
          <a:ext cx="1976168" cy="511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B8608-E945-4A1E-827E-166320E2A4B9}">
      <dsp:nvSpPr>
        <dsp:cNvPr id="0" name=""/>
        <dsp:cNvSpPr/>
      </dsp:nvSpPr>
      <dsp:spPr>
        <a:xfrm>
          <a:off x="1992497" y="401010"/>
          <a:ext cx="1256163" cy="1004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2021930" y="430443"/>
        <a:ext cx="1197297" cy="946064"/>
      </dsp:txXfrm>
    </dsp:sp>
    <dsp:sp modelId="{B306CA4B-0F7C-4414-A074-9A18B23A37FC}">
      <dsp:nvSpPr>
        <dsp:cNvPr id="0" name=""/>
        <dsp:cNvSpPr/>
      </dsp:nvSpPr>
      <dsp:spPr>
        <a:xfrm rot="16200000">
          <a:off x="3126715" y="1235465"/>
          <a:ext cx="1976168" cy="511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A7C68-C539-4E6B-BC9D-9FCC771630E0}">
      <dsp:nvSpPr>
        <dsp:cNvPr id="0" name=""/>
        <dsp:cNvSpPr/>
      </dsp:nvSpPr>
      <dsp:spPr>
        <a:xfrm>
          <a:off x="3486718" y="634"/>
          <a:ext cx="1256163" cy="1004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Connections with CRM</a:t>
          </a:r>
          <a:endParaRPr lang="en-US" sz="1600" kern="1200" dirty="0"/>
        </a:p>
      </dsp:txBody>
      <dsp:txXfrm>
        <a:off x="3516151" y="30067"/>
        <a:ext cx="1197297" cy="946064"/>
      </dsp:txXfrm>
    </dsp:sp>
    <dsp:sp modelId="{3FAEF069-9D28-4583-AF2D-11E115F03386}">
      <dsp:nvSpPr>
        <dsp:cNvPr id="0" name=""/>
        <dsp:cNvSpPr/>
      </dsp:nvSpPr>
      <dsp:spPr>
        <a:xfrm rot="18000000">
          <a:off x="4126895" y="1503462"/>
          <a:ext cx="1976168" cy="511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A45FA-9947-4359-BF63-547277BECDBF}">
      <dsp:nvSpPr>
        <dsp:cNvPr id="0" name=""/>
        <dsp:cNvSpPr/>
      </dsp:nvSpPr>
      <dsp:spPr>
        <a:xfrm>
          <a:off x="4980939" y="401010"/>
          <a:ext cx="1256163" cy="1004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Programs</a:t>
          </a:r>
          <a:endParaRPr lang="en-US" sz="1600" kern="1200" dirty="0"/>
        </a:p>
      </dsp:txBody>
      <dsp:txXfrm>
        <a:off x="5010372" y="430443"/>
        <a:ext cx="1197297" cy="946064"/>
      </dsp:txXfrm>
    </dsp:sp>
    <dsp:sp modelId="{ACDCAAD5-5B76-4081-9DD0-C064AB1B537C}">
      <dsp:nvSpPr>
        <dsp:cNvPr id="0" name=""/>
        <dsp:cNvSpPr/>
      </dsp:nvSpPr>
      <dsp:spPr>
        <a:xfrm rot="19800000">
          <a:off x="4859077" y="2235644"/>
          <a:ext cx="1976168" cy="511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4238F-69C3-42EF-BB25-EF1D5DB3A435}">
      <dsp:nvSpPr>
        <dsp:cNvPr id="0" name=""/>
        <dsp:cNvSpPr/>
      </dsp:nvSpPr>
      <dsp:spPr>
        <a:xfrm>
          <a:off x="6074785" y="1494856"/>
          <a:ext cx="1256163" cy="1004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Statistics and Research</a:t>
          </a:r>
          <a:endParaRPr lang="en-US" sz="1600" kern="1200" dirty="0"/>
        </a:p>
      </dsp:txBody>
      <dsp:txXfrm>
        <a:off x="6104218" y="1524289"/>
        <a:ext cx="1197297" cy="946064"/>
      </dsp:txXfrm>
    </dsp:sp>
    <dsp:sp modelId="{AF802258-4C74-4634-9CDF-755BE7D3388F}">
      <dsp:nvSpPr>
        <dsp:cNvPr id="0" name=""/>
        <dsp:cNvSpPr/>
      </dsp:nvSpPr>
      <dsp:spPr>
        <a:xfrm>
          <a:off x="5127074" y="3235823"/>
          <a:ext cx="1976168" cy="511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998C0-AF9D-4EA4-A27C-DCE1B97406B7}">
      <dsp:nvSpPr>
        <dsp:cNvPr id="0" name=""/>
        <dsp:cNvSpPr/>
      </dsp:nvSpPr>
      <dsp:spPr>
        <a:xfrm>
          <a:off x="6475161" y="2989077"/>
          <a:ext cx="1256163" cy="1004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 Much More</a:t>
          </a:r>
          <a:endParaRPr lang="en-US" sz="1600" kern="1200" dirty="0"/>
        </a:p>
      </dsp:txBody>
      <dsp:txXfrm>
        <a:off x="6504594" y="3018510"/>
        <a:ext cx="1197297" cy="94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defTabSz="96711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Teaming 4 Technology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711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10/6/09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defTabSz="96711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Denver DataMan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7110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B23600C-D3F2-4E14-83CF-DFAB27E6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defTabSz="96711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711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4AFFA9-4528-4630-A64C-00BB18B5C4EE}" type="datetimeFigureOut">
              <a:rPr lang="en-US"/>
              <a:pPr>
                <a:defRPr/>
              </a:pPr>
              <a:t>6/1/16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6" tIns="47128" rIns="94256" bIns="4712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0250" y="4560889"/>
            <a:ext cx="5854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defTabSz="96711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711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90BFEB-FD05-4CC4-BAD1-30AE2859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99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77937-D65F-4816-9539-2C1AFE44BD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0BFEB-FD05-4CC4-BAD1-30AE28592F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0BFEB-FD05-4CC4-BAD1-30AE28592F9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– do not distribute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C74E-E49B-423E-B1B5-0A5E5D5E2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697B-2ABC-434D-A54A-D1B31726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F9F4-BDE6-4FDB-A573-C7B3853D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5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3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7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0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35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46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5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© Denver DataMan not for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F7CC-EEF4-47FC-938A-B763D43C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5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32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2009 – do not distribute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9377-D56D-452F-83B8-4978794ED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E737-F5B6-46C5-BC86-E496E602F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1526-1E5F-4ACC-80FE-58E7740A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© Denver DataMan – DO NOT DISTRIBUTE!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A6D6-0EE6-44BA-93E6-F18D6085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1FBB-F8C3-4248-907E-C7CE98E82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8222-5625-4A5F-B6F8-E248EDAF3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9C831-4D61-45D8-805D-EA3545E18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 smtClean="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2009 – do not distribute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5F789F-6A1B-49E5-8575-EA26F63B4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1000" kern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sz="10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305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en_US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6E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988212" y="2845462"/>
            <a:ext cx="5137175" cy="11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149" y="1162051"/>
            <a:ext cx="5358900" cy="467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87345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Current version does not have out of the box mobile support </a:t>
            </a:r>
          </a:p>
          <a:p>
            <a:r>
              <a:rPr lang="en-US" dirty="0" smtClean="0"/>
              <a:t>New version (8) will have out of the box mobile support </a:t>
            </a:r>
          </a:p>
          <a:p>
            <a:r>
              <a:rPr lang="en-US" dirty="0" smtClean="0"/>
              <a:t>Many mobile friendly/adaptive themes available 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No mobile support out of the box</a:t>
            </a:r>
          </a:p>
          <a:p>
            <a:r>
              <a:rPr lang="en-US" dirty="0" smtClean="0"/>
              <a:t>Mobile </a:t>
            </a:r>
            <a:r>
              <a:rPr lang="en-US" dirty="0"/>
              <a:t>friendly/adaptive themes available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Mobile support out of the box</a:t>
            </a:r>
          </a:p>
          <a:p>
            <a:r>
              <a:rPr lang="en-US" dirty="0" smtClean="0"/>
              <a:t>Mobile apps for site management</a:t>
            </a:r>
          </a:p>
          <a:p>
            <a:r>
              <a:rPr lang="en-US" dirty="0"/>
              <a:t>Mobile friendly/adaptive themes available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6370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CiviCRM</a:t>
            </a:r>
            <a:r>
              <a:rPr lang="en-US" dirty="0" smtClean="0"/>
              <a:t> and Mobile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CiviCRM</a:t>
            </a:r>
            <a:r>
              <a:rPr lang="en-US" dirty="0" smtClean="0"/>
              <a:t> does not have native mobile support for the front end or the back end</a:t>
            </a:r>
          </a:p>
          <a:p>
            <a:r>
              <a:rPr lang="en-US" dirty="0" smtClean="0"/>
              <a:t>You will want to budget time in your </a:t>
            </a:r>
            <a:r>
              <a:rPr lang="en-US" dirty="0" err="1" smtClean="0"/>
              <a:t>themeing</a:t>
            </a:r>
            <a:r>
              <a:rPr lang="en-US" dirty="0" smtClean="0"/>
              <a:t> if you want front end form to work well with 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1919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Editing Features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sz="2000" dirty="0"/>
              <a:t>Current version does not have out of the box </a:t>
            </a:r>
            <a:r>
              <a:rPr lang="en-US" sz="2000" dirty="0" smtClean="0"/>
              <a:t>WYSIWYG editing</a:t>
            </a:r>
          </a:p>
          <a:p>
            <a:r>
              <a:rPr lang="en-US" sz="2000" dirty="0"/>
              <a:t>Pluggable WYSIWYG editing able to be </a:t>
            </a:r>
            <a:r>
              <a:rPr lang="en-US" sz="2000" dirty="0" smtClean="0"/>
              <a:t>installed</a:t>
            </a:r>
          </a:p>
          <a:p>
            <a:r>
              <a:rPr lang="en-US" sz="2000" dirty="0" smtClean="0"/>
              <a:t>New </a:t>
            </a:r>
            <a:r>
              <a:rPr lang="en-US" sz="2000" dirty="0"/>
              <a:t>version (8) will have out of the box </a:t>
            </a:r>
            <a:r>
              <a:rPr lang="en-US" sz="2000" dirty="0" smtClean="0"/>
              <a:t>WYSIWYG editing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/>
              <a:t>Ships with </a:t>
            </a:r>
            <a:r>
              <a:rPr lang="en-US" dirty="0" smtClean="0"/>
              <a:t>WYSIWYG editing out of the box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/>
              <a:t>Ships with WYSIWYG editing out of the box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715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Version Control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Out of the box versioning of content </a:t>
            </a:r>
          </a:p>
          <a:p>
            <a:r>
              <a:rPr lang="en-US" dirty="0" smtClean="0"/>
              <a:t>Many modules expand on version control 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Out of the box versioning of content </a:t>
            </a:r>
          </a:p>
          <a:p>
            <a:r>
              <a:rPr lang="en-US" dirty="0" smtClean="0"/>
              <a:t>Plugins available to  </a:t>
            </a:r>
            <a:r>
              <a:rPr lang="en-US" dirty="0"/>
              <a:t>expand on version control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Does not ship with versioning of content</a:t>
            </a:r>
          </a:p>
          <a:p>
            <a:r>
              <a:rPr lang="en-US" dirty="0" smtClean="0"/>
              <a:t>Paid plugin available for version control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0734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Flexibility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sz="2000" dirty="0" smtClean="0"/>
              <a:t>Simple display out of the box</a:t>
            </a:r>
          </a:p>
          <a:p>
            <a:r>
              <a:rPr lang="en-US" sz="2000" dirty="0" smtClean="0"/>
              <a:t>Views module allows for display of content in many different ways</a:t>
            </a:r>
          </a:p>
          <a:p>
            <a:r>
              <a:rPr lang="en-US" sz="2000" dirty="0" smtClean="0"/>
              <a:t>Views will ship with Drupal 8 out of the box</a:t>
            </a:r>
          </a:p>
          <a:p>
            <a:r>
              <a:rPr lang="en-US" sz="2000" dirty="0" smtClean="0"/>
              <a:t>Many modules for creating versatile displays of content </a:t>
            </a:r>
            <a:endParaRPr lang="en-US" sz="200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Simple display out of the box</a:t>
            </a:r>
            <a:endParaRPr lang="en-US" dirty="0"/>
          </a:p>
          <a:p>
            <a:r>
              <a:rPr lang="en-US" dirty="0" smtClean="0"/>
              <a:t>Limited plugins for changing content display 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Very </a:t>
            </a:r>
            <a:r>
              <a:rPr lang="en-US" i="1" dirty="0" smtClean="0"/>
              <a:t>blog centric</a:t>
            </a:r>
            <a:r>
              <a:rPr lang="en-US" dirty="0" smtClean="0"/>
              <a:t> out of the box</a:t>
            </a:r>
          </a:p>
          <a:p>
            <a:r>
              <a:rPr lang="en-US" dirty="0" smtClean="0"/>
              <a:t>Ability to create pages </a:t>
            </a:r>
          </a:p>
          <a:p>
            <a:r>
              <a:rPr lang="en-US" dirty="0" smtClean="0"/>
              <a:t>Views style plugin available for sale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037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Editorial Workflows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Published/   Unpublished out of the box </a:t>
            </a:r>
          </a:p>
          <a:p>
            <a:r>
              <a:rPr lang="en-US" dirty="0" smtClean="0"/>
              <a:t>Modules provide versatile  workflows 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Provides several content states out of the box</a:t>
            </a:r>
          </a:p>
          <a:p>
            <a:r>
              <a:rPr lang="en-US" dirty="0" smtClean="0"/>
              <a:t>Modules are available to expand workflows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Workflow for content review comes out of the box</a:t>
            </a:r>
          </a:p>
          <a:p>
            <a:r>
              <a:rPr lang="en-US" dirty="0"/>
              <a:t>Modules are available to expand workflows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075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Powerful media module available for installation </a:t>
            </a:r>
          </a:p>
          <a:p>
            <a:r>
              <a:rPr lang="en-US" dirty="0"/>
              <a:t>Excellent flexibility for media management  </a:t>
            </a:r>
            <a:endParaRPr lang="en-US" dirty="0" smtClean="0"/>
          </a:p>
          <a:p>
            <a:r>
              <a:rPr lang="en-US" dirty="0" smtClean="0"/>
              <a:t>No one solution for managing media especially in older versions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Built in image management solution </a:t>
            </a:r>
          </a:p>
          <a:p>
            <a:r>
              <a:rPr lang="en-US" dirty="0" smtClean="0"/>
              <a:t>Plugins available to expand on media management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sz="2000" dirty="0" smtClean="0"/>
              <a:t>Wonderful drag and drop media manager ships with WordPress </a:t>
            </a:r>
          </a:p>
          <a:p>
            <a:r>
              <a:rPr lang="en-US" sz="2000" dirty="0" smtClean="0"/>
              <a:t>A highlight of the WordPress out of the box experience </a:t>
            </a:r>
          </a:p>
          <a:p>
            <a:r>
              <a:rPr lang="en-US" sz="2000" dirty="0" smtClean="0"/>
              <a:t>Modules available to extend media management features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907848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Good comment support out of the box</a:t>
            </a:r>
          </a:p>
          <a:p>
            <a:r>
              <a:rPr lang="en-US" dirty="0" smtClean="0"/>
              <a:t>Many modules available for adding functions like comment notifications </a:t>
            </a:r>
          </a:p>
          <a:p>
            <a:r>
              <a:rPr lang="en-US" dirty="0" smtClean="0"/>
              <a:t>Connects with common comment services 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No comments support out of the box</a:t>
            </a:r>
          </a:p>
          <a:p>
            <a:r>
              <a:rPr lang="en-US" dirty="0" smtClean="0"/>
              <a:t>Plugins available for comment support 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Comment support out of the box </a:t>
            </a:r>
          </a:p>
          <a:p>
            <a:r>
              <a:rPr lang="en-US" dirty="0" smtClean="0"/>
              <a:t>Many </a:t>
            </a:r>
            <a:r>
              <a:rPr lang="en-US" dirty="0"/>
              <a:t>modules available for adding functions like comment notifications </a:t>
            </a:r>
          </a:p>
          <a:p>
            <a:r>
              <a:rPr lang="en-US" dirty="0"/>
              <a:t>Connects with common </a:t>
            </a:r>
            <a:r>
              <a:rPr lang="en-US" dirty="0" smtClean="0"/>
              <a:t>comment services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8966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Somewhat SEO friendly out of the box</a:t>
            </a:r>
          </a:p>
          <a:p>
            <a:r>
              <a:rPr lang="en-US" dirty="0" smtClean="0"/>
              <a:t>Many modules available for making Drupal play well with SEO 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Not very SEO friendly out of the box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Build to be very SEO friendly out of the box</a:t>
            </a:r>
          </a:p>
          <a:p>
            <a:r>
              <a:rPr lang="en-US" dirty="0" smtClean="0"/>
              <a:t>Lots of plugins to help with even more SEO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3159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Many modules available for adding social sharing and connections with social media sites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/>
              <a:t>Plugins available for adding social sharing and connections with social media sites</a:t>
            </a:r>
          </a:p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Many plugins </a:t>
            </a:r>
            <a:r>
              <a:rPr lang="en-US" dirty="0"/>
              <a:t>available for adding social sharing and connections with social media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131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80360"/>
            <a:ext cx="9144000" cy="1425005"/>
          </a:xfrm>
          <a:prstGeom prst="rect">
            <a:avLst/>
          </a:prstGeom>
        </p:spPr>
        <p:txBody>
          <a:bodyPr wrap="square" lIns="82295" tIns="41148" rIns="82295" bIns="41148">
            <a:spAutoFit/>
          </a:bodyPr>
          <a:lstStyle/>
          <a:p>
            <a:pPr algn="ctr"/>
            <a:r>
              <a:rPr lang="en-US" sz="4320" b="1" dirty="0" smtClean="0">
                <a:latin typeface="Arial" pitchFamily="34" charset="0"/>
                <a:cs typeface="Arial" pitchFamily="34" charset="0"/>
              </a:rPr>
              <a:t>CMS Showdown</a:t>
            </a:r>
            <a:endParaRPr lang="en-US" sz="4400" b="1" dirty="0"/>
          </a:p>
          <a:p>
            <a:pPr algn="ctr"/>
            <a:endParaRPr lang="en-US" sz="432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top-logo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660" y="5209677"/>
            <a:ext cx="2341347" cy="960120"/>
          </a:xfrm>
          <a:prstGeom prst="rect">
            <a:avLst/>
          </a:prstGeom>
        </p:spPr>
      </p:pic>
      <p:pic>
        <p:nvPicPr>
          <p:cNvPr id="12" name="Picture 11" descr="cividesk-logo-tagline-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" y="1028700"/>
            <a:ext cx="2931429" cy="7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57149"/>
            <a:ext cx="975360" cy="1225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557149"/>
            <a:ext cx="975360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799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Building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Powerful modules for providing community building functionality 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Some plugins for providing community building functionality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plugins for providing community building functionality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360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Drupal default search is good</a:t>
            </a:r>
          </a:p>
          <a:p>
            <a:r>
              <a:rPr lang="en-US" dirty="0" smtClean="0"/>
              <a:t>Many modules to enhance search </a:t>
            </a:r>
          </a:p>
          <a:p>
            <a:r>
              <a:rPr lang="en-US" dirty="0" smtClean="0"/>
              <a:t>Replacements for Drupal search like Apache SOLR for large sites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Joomla default search is good</a:t>
            </a:r>
          </a:p>
          <a:p>
            <a:r>
              <a:rPr lang="en-US" dirty="0" smtClean="0"/>
              <a:t>Plugins available to </a:t>
            </a:r>
            <a:r>
              <a:rPr lang="en-US" dirty="0"/>
              <a:t>enhance search </a:t>
            </a:r>
          </a:p>
          <a:p>
            <a:r>
              <a:rPr lang="en-US" dirty="0"/>
              <a:t>Replacements for </a:t>
            </a:r>
            <a:r>
              <a:rPr lang="en-US" dirty="0" smtClean="0"/>
              <a:t>Joomla </a:t>
            </a:r>
            <a:r>
              <a:rPr lang="en-US" dirty="0"/>
              <a:t>search like Apache SOLR for large sites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WordPress default search is good</a:t>
            </a:r>
          </a:p>
          <a:p>
            <a:r>
              <a:rPr lang="en-US" dirty="0"/>
              <a:t>Plugins available to enhance search </a:t>
            </a:r>
          </a:p>
          <a:p>
            <a:r>
              <a:rPr lang="en-US" dirty="0"/>
              <a:t>Replacements for Joomla search like Apache SOLR for large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6543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Multilingual Functionality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sz="2000" dirty="0" smtClean="0"/>
              <a:t>Many translations of core and contributed modules   </a:t>
            </a:r>
          </a:p>
          <a:p>
            <a:r>
              <a:rPr lang="en-US" sz="2000" dirty="0" smtClean="0"/>
              <a:t>Limited multilingual support in core </a:t>
            </a:r>
          </a:p>
          <a:p>
            <a:r>
              <a:rPr lang="en-US" sz="2000" dirty="0" smtClean="0"/>
              <a:t>To do multilingual well you need several contributed modules</a:t>
            </a:r>
            <a:endParaRPr lang="en-US" sz="200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Out of the box ability to work in multiple languages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Many translations  (localizations) of WordPress </a:t>
            </a:r>
          </a:p>
          <a:p>
            <a:r>
              <a:rPr lang="en-US" dirty="0" smtClean="0"/>
              <a:t>No out of the box multilingual support</a:t>
            </a:r>
          </a:p>
          <a:p>
            <a:r>
              <a:rPr lang="en-US" dirty="0" smtClean="0"/>
              <a:t>Paid plugins available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9623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Module/Plugin Availability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Thousands of free modules of various quality </a:t>
            </a:r>
          </a:p>
          <a:p>
            <a:r>
              <a:rPr lang="en-US" dirty="0" smtClean="0"/>
              <a:t>If modules do not come from Drupal.org use caution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Many plug-ins are sold rather than available as open source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Many free plugins of various quality </a:t>
            </a:r>
          </a:p>
          <a:p>
            <a:r>
              <a:rPr lang="en-US" dirty="0" smtClean="0"/>
              <a:t>Many plugins have paid versions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4056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eCommerce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sz="1800" dirty="0" smtClean="0"/>
              <a:t>Powerful </a:t>
            </a:r>
            <a:r>
              <a:rPr lang="en-US" sz="1800" dirty="0" err="1" smtClean="0"/>
              <a:t>eCommrce</a:t>
            </a:r>
            <a:r>
              <a:rPr lang="en-US" sz="1800" dirty="0" smtClean="0"/>
              <a:t> suite called Drupal Commerce</a:t>
            </a:r>
          </a:p>
          <a:p>
            <a:r>
              <a:rPr lang="en-US" sz="1800" dirty="0" smtClean="0"/>
              <a:t>Hundreds of modules that add onto to Drupal Commerce</a:t>
            </a:r>
          </a:p>
          <a:p>
            <a:r>
              <a:rPr lang="en-US" sz="1800" dirty="0" smtClean="0"/>
              <a:t>Used for non-standard commerce applications </a:t>
            </a:r>
            <a:endParaRPr lang="en-US" sz="1800" i="1" dirty="0" smtClean="0"/>
          </a:p>
          <a:p>
            <a:r>
              <a:rPr lang="en-US" sz="1800" dirty="0" smtClean="0"/>
              <a:t>Less popular options also available in the ecosystem </a:t>
            </a:r>
            <a:endParaRPr lang="en-US" sz="180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Paid modules available for adding commerce functionality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Modules available for commerce  </a:t>
            </a:r>
          </a:p>
          <a:p>
            <a:r>
              <a:rPr lang="en-US" dirty="0" smtClean="0"/>
              <a:t>Many modules work together for a strong environment </a:t>
            </a:r>
          </a:p>
          <a:p>
            <a:r>
              <a:rPr lang="en-US" dirty="0" smtClean="0"/>
              <a:t>Commerce options focused around standard products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9040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sz="2000" dirty="0" smtClean="0"/>
              <a:t>Easy to create users</a:t>
            </a:r>
          </a:p>
          <a:p>
            <a:r>
              <a:rPr lang="en-US" sz="2000" dirty="0" smtClean="0"/>
              <a:t>Granular permissions makes managing permissions somewhat of a challenge </a:t>
            </a:r>
          </a:p>
          <a:p>
            <a:r>
              <a:rPr lang="en-US" sz="2000" dirty="0" smtClean="0"/>
              <a:t>Many modules to change and enhance user management and experience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Easy to create users </a:t>
            </a:r>
          </a:p>
          <a:p>
            <a:r>
              <a:rPr lang="en-US" dirty="0" smtClean="0"/>
              <a:t>Limited permissions out of the box</a:t>
            </a:r>
          </a:p>
          <a:p>
            <a:r>
              <a:rPr lang="en-US" dirty="0" smtClean="0"/>
              <a:t>Plugins available </a:t>
            </a:r>
            <a:r>
              <a:rPr lang="en-US" sz="2400" dirty="0"/>
              <a:t>change and enhance user management and experience 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Easy to create users</a:t>
            </a:r>
          </a:p>
          <a:p>
            <a:r>
              <a:rPr lang="en-US" dirty="0" smtClean="0"/>
              <a:t>Several levels of users available out of the box  </a:t>
            </a:r>
          </a:p>
          <a:p>
            <a:r>
              <a:rPr lang="en-US" dirty="0"/>
              <a:t>Plugins available </a:t>
            </a:r>
            <a:r>
              <a:rPr lang="en-US" sz="2000" dirty="0"/>
              <a:t>change and enhance user management and experience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88126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Steep initial learning curve</a:t>
            </a:r>
          </a:p>
          <a:p>
            <a:r>
              <a:rPr lang="en-US" dirty="0" smtClean="0"/>
              <a:t>End users do not need to administer settings  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Middle of the road learning curve </a:t>
            </a:r>
          </a:p>
          <a:p>
            <a:r>
              <a:rPr lang="en-US" dirty="0"/>
              <a:t>End users do not need to administer settings  </a:t>
            </a:r>
          </a:p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Less to administer out of the box </a:t>
            </a:r>
          </a:p>
          <a:p>
            <a:r>
              <a:rPr lang="en-US" dirty="0" smtClean="0"/>
              <a:t>Some would argue this is because it is less flexible </a:t>
            </a:r>
          </a:p>
          <a:p>
            <a:r>
              <a:rPr lang="en-US" dirty="0"/>
              <a:t>End users do not need to administer settings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7837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Considered to be strong security </a:t>
            </a:r>
          </a:p>
          <a:p>
            <a:r>
              <a:rPr lang="en-US" dirty="0" smtClean="0"/>
              <a:t>Security depends greatly on configuration</a:t>
            </a:r>
          </a:p>
          <a:p>
            <a:r>
              <a:rPr lang="en-US" dirty="0" smtClean="0"/>
              <a:t>Security team helps make sure published code is secure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 install security updates!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/>
              <a:t>Considered to be strong security </a:t>
            </a:r>
          </a:p>
          <a:p>
            <a:r>
              <a:rPr lang="en-US" dirty="0"/>
              <a:t>Security depends greatly on configuration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 </a:t>
            </a:r>
            <a:r>
              <a:rPr lang="en-US" dirty="0">
                <a:solidFill>
                  <a:srgbClr val="FF0000"/>
                </a:solidFill>
              </a:rPr>
              <a:t>install security updates! </a:t>
            </a:r>
          </a:p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/>
              <a:t>Considered to be strong security </a:t>
            </a:r>
          </a:p>
          <a:p>
            <a:r>
              <a:rPr lang="en-US" dirty="0"/>
              <a:t>Security depends greatly on configuration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Always </a:t>
            </a:r>
            <a:r>
              <a:rPr lang="en-US" dirty="0">
                <a:solidFill>
                  <a:srgbClr val="FF0000"/>
                </a:solidFill>
              </a:rPr>
              <a:t>install security updates!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762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sz="1800" dirty="0" smtClean="0"/>
              <a:t>Drupal has a very strong global community </a:t>
            </a:r>
          </a:p>
          <a:p>
            <a:r>
              <a:rPr lang="en-US" sz="1800" dirty="0" smtClean="0"/>
              <a:t>Community sometimes known for favoring developers but this is being actively worked on</a:t>
            </a:r>
          </a:p>
          <a:p>
            <a:r>
              <a:rPr lang="en-US" sz="1800" dirty="0" smtClean="0"/>
              <a:t>Boulder/Central &amp; Southern Meetups </a:t>
            </a:r>
          </a:p>
          <a:p>
            <a:r>
              <a:rPr lang="en-US" sz="1800" dirty="0" smtClean="0"/>
              <a:t>Drupal Camp Colorado in June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Global community </a:t>
            </a:r>
          </a:p>
          <a:p>
            <a:r>
              <a:rPr lang="en-US" dirty="0" smtClean="0"/>
              <a:t>Joomla! Users Colorado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Very open community </a:t>
            </a:r>
          </a:p>
          <a:p>
            <a:r>
              <a:rPr lang="en-US" dirty="0" smtClean="0"/>
              <a:t>Access for all levels of users</a:t>
            </a:r>
          </a:p>
          <a:p>
            <a:r>
              <a:rPr lang="en-US" dirty="0" smtClean="0"/>
              <a:t>Denver </a:t>
            </a:r>
            <a:r>
              <a:rPr lang="en-US" smtClean="0"/>
              <a:t>WordPress Meetup</a:t>
            </a:r>
            <a:endParaRPr lang="en-US" dirty="0" smtClean="0"/>
          </a:p>
          <a:p>
            <a:r>
              <a:rPr lang="en-US" dirty="0" smtClean="0"/>
              <a:t>Word Camp Denver in June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5949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CiviCRM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sz="2000" dirty="0"/>
              <a:t>Most active ecosystem of </a:t>
            </a:r>
            <a:r>
              <a:rPr lang="en-US" sz="2000" dirty="0" err="1"/>
              <a:t>CiviCRM</a:t>
            </a:r>
            <a:r>
              <a:rPr lang="en-US" sz="2000" dirty="0"/>
              <a:t> integration modules </a:t>
            </a:r>
          </a:p>
          <a:p>
            <a:r>
              <a:rPr lang="en-US" sz="2000" dirty="0"/>
              <a:t>Drupal Views support, sync support, and Drupal rules all come with </a:t>
            </a:r>
            <a:r>
              <a:rPr lang="en-US" sz="2000" dirty="0" err="1"/>
              <a:t>CiviCRM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Webform</a:t>
            </a:r>
            <a:r>
              <a:rPr lang="en-US" sz="2000" dirty="0"/>
              <a:t> </a:t>
            </a:r>
            <a:r>
              <a:rPr lang="en-US" sz="2000" dirty="0" err="1"/>
              <a:t>CiviCRM</a:t>
            </a:r>
            <a:r>
              <a:rPr lang="en-US" sz="2000" dirty="0"/>
              <a:t> is very popular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Limited ecosystem of </a:t>
            </a:r>
            <a:r>
              <a:rPr lang="en-US" dirty="0" err="1" smtClean="0"/>
              <a:t>CiviCRM</a:t>
            </a:r>
            <a:r>
              <a:rPr lang="en-US" dirty="0" smtClean="0"/>
              <a:t> extensions specifically for Joomla </a:t>
            </a:r>
          </a:p>
          <a:p>
            <a:r>
              <a:rPr lang="en-US" dirty="0" smtClean="0"/>
              <a:t>No Joomla modules specifically for </a:t>
            </a:r>
            <a:r>
              <a:rPr lang="en-US" dirty="0" err="1" smtClean="0"/>
              <a:t>CiviCRM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Lots of active development </a:t>
            </a:r>
          </a:p>
          <a:p>
            <a:r>
              <a:rPr lang="en-US" dirty="0" smtClean="0"/>
              <a:t>Great features like Short Code insertion for </a:t>
            </a:r>
            <a:r>
              <a:rPr lang="en-US" dirty="0" err="1" smtClean="0"/>
              <a:t>CiviCRM</a:t>
            </a:r>
            <a:r>
              <a:rPr lang="en-US" dirty="0" smtClean="0"/>
              <a:t> pages</a:t>
            </a:r>
          </a:p>
          <a:p>
            <a:r>
              <a:rPr lang="en-US" dirty="0" smtClean="0"/>
              <a:t>New WordPress plugins being developed for </a:t>
            </a:r>
            <a:r>
              <a:rPr lang="en-US" dirty="0" err="1" smtClean="0"/>
              <a:t>CiviCRM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929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47" y="0"/>
            <a:ext cx="5295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3512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Landscape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Many local vendors</a:t>
            </a:r>
          </a:p>
          <a:p>
            <a:r>
              <a:rPr lang="en-US" dirty="0" smtClean="0"/>
              <a:t>Many large vendors around the world</a:t>
            </a:r>
          </a:p>
          <a:p>
            <a:r>
              <a:rPr lang="en-US" dirty="0" smtClean="0"/>
              <a:t>Many vendors do Drupal and </a:t>
            </a:r>
            <a:r>
              <a:rPr lang="en-US" dirty="0" err="1" smtClean="0"/>
              <a:t>CiviCRM</a:t>
            </a:r>
            <a:r>
              <a:rPr lang="en-US" dirty="0" smtClean="0"/>
              <a:t> integrations</a:t>
            </a:r>
          </a:p>
          <a:p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7613"/>
            <a:ext cx="2589212" cy="3846512"/>
          </a:xfrm>
        </p:spPr>
        <p:txBody>
          <a:bodyPr/>
          <a:lstStyle/>
          <a:p>
            <a:r>
              <a:rPr lang="en-US" dirty="0" smtClean="0"/>
              <a:t>Some local vendors </a:t>
            </a:r>
          </a:p>
          <a:p>
            <a:r>
              <a:rPr lang="en-US" dirty="0" smtClean="0"/>
              <a:t>Many vendors around the world</a:t>
            </a:r>
            <a:endParaRPr lang="en-US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2"/>
          </p:nvPr>
        </p:nvSpPr>
        <p:spPr>
          <a:xfrm>
            <a:off x="6172200" y="2487613"/>
            <a:ext cx="2589212" cy="3455987"/>
          </a:xfrm>
        </p:spPr>
        <p:txBody>
          <a:bodyPr/>
          <a:lstStyle/>
          <a:p>
            <a:r>
              <a:rPr lang="en-US" dirty="0"/>
              <a:t>Many local vendors</a:t>
            </a:r>
          </a:p>
          <a:p>
            <a:r>
              <a:rPr lang="en-US" dirty="0"/>
              <a:t>Many vendors around the world</a:t>
            </a:r>
          </a:p>
          <a:p>
            <a:r>
              <a:rPr lang="en-US" dirty="0"/>
              <a:t>Many companies that do not know about web design offering services with stock templates</a:t>
            </a:r>
          </a:p>
        </p:txBody>
      </p:sp>
    </p:spTree>
    <p:extLst>
      <p:ext uri="{BB962C8B-B14F-4D97-AF65-F5344CB8AC3E}">
        <p14:creationId xmlns:p14="http://schemas.microsoft.com/office/powerpoint/2010/main" val="18305437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Right CMS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trying to  accomplish?</a:t>
            </a:r>
          </a:p>
          <a:p>
            <a:pPr lvl="1"/>
            <a:r>
              <a:rPr lang="en-US" dirty="0" smtClean="0"/>
              <a:t>What kind of content will we have?</a:t>
            </a:r>
          </a:p>
          <a:p>
            <a:pPr lvl="1"/>
            <a:r>
              <a:rPr lang="en-US" dirty="0" smtClean="0"/>
              <a:t>Do we need commerce?  </a:t>
            </a:r>
          </a:p>
          <a:p>
            <a:pPr lvl="1"/>
            <a:r>
              <a:rPr lang="en-US" dirty="0" smtClean="0"/>
              <a:t>What advanced functions do we need?</a:t>
            </a:r>
          </a:p>
          <a:p>
            <a:r>
              <a:rPr lang="en-US" dirty="0" smtClean="0"/>
              <a:t>Who will be administering the system?</a:t>
            </a:r>
          </a:p>
          <a:p>
            <a:r>
              <a:rPr lang="en-US" dirty="0" smtClean="0"/>
              <a:t>How many users will use the site?</a:t>
            </a:r>
          </a:p>
          <a:p>
            <a:r>
              <a:rPr lang="en-US" dirty="0" smtClean="0"/>
              <a:t>What is our workflow?</a:t>
            </a:r>
          </a:p>
          <a:p>
            <a:r>
              <a:rPr lang="en-US" dirty="0" smtClean="0"/>
              <a:t>What is our budget?</a:t>
            </a:r>
          </a:p>
          <a:p>
            <a:r>
              <a:rPr lang="en-US" dirty="0" smtClean="0"/>
              <a:t>What vendor do we want to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5926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Consumers Guide To Content Management Systems For Nonprofits -  </a:t>
            </a:r>
            <a:r>
              <a:rPr lang="en-US" dirty="0" err="1" smtClean="0"/>
              <a:t>Idealware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CiviCRM</a:t>
            </a:r>
            <a:r>
              <a:rPr lang="en-US" dirty="0" smtClean="0"/>
              <a:t> user </a:t>
            </a:r>
            <a:r>
              <a:rPr lang="en-US" dirty="0"/>
              <a:t>and administrator guide - Choosing your </a:t>
            </a:r>
            <a:r>
              <a:rPr lang="en-US" dirty="0" smtClean="0"/>
              <a:t>CMS</a:t>
            </a:r>
          </a:p>
          <a:p>
            <a:r>
              <a:rPr lang="en-US" dirty="0" smtClean="0"/>
              <a:t>Many articles on the Internet</a:t>
            </a:r>
          </a:p>
          <a:p>
            <a:r>
              <a:rPr lang="en-US" dirty="0" smtClean="0"/>
              <a:t>Notes from today’s session will </a:t>
            </a:r>
            <a:r>
              <a:rPr lang="en-US" dirty="0"/>
              <a:t>be posted </a:t>
            </a:r>
            <a:r>
              <a:rPr lang="en-US" dirty="0" smtClean="0"/>
              <a:t>on the session page for </a:t>
            </a:r>
            <a:r>
              <a:rPr lang="en-US" dirty="0" err="1" smtClean="0"/>
              <a:t>CiviCon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52142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</a:t>
            </a:r>
            <a:r>
              <a:rPr lang="en-US" dirty="0" smtClean="0"/>
              <a:t>Commons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3.0 </a:t>
            </a:r>
            <a:r>
              <a:rPr lang="en-US" dirty="0" err="1"/>
              <a:t>Unported</a:t>
            </a:r>
            <a:r>
              <a:rPr lang="en-US" dirty="0"/>
              <a:t> License.</a:t>
            </a:r>
          </a:p>
        </p:txBody>
      </p:sp>
      <p:pic>
        <p:nvPicPr>
          <p:cNvPr id="7" name="Picture 6" descr="Creative Commons Licens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599"/>
            <a:ext cx="4038600" cy="141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09196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Content Management System (CMS)?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25452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hundreds of CMS’s to choose from but only three currently work with </a:t>
            </a:r>
            <a:r>
              <a:rPr lang="en-US" dirty="0" err="1" smtClean="0"/>
              <a:t>CiviCRM</a:t>
            </a:r>
            <a:endParaRPr lang="en-US" dirty="0" smtClean="0"/>
          </a:p>
          <a:p>
            <a:r>
              <a:rPr lang="en-US" dirty="0" smtClean="0"/>
              <a:t>Of the many </a:t>
            </a:r>
            <a:r>
              <a:rPr lang="en-US" dirty="0" err="1" smtClean="0"/>
              <a:t>CMSes</a:t>
            </a:r>
            <a:r>
              <a:rPr lang="en-US" dirty="0" smtClean="0"/>
              <a:t> many are written in different computer languages and do different things well</a:t>
            </a:r>
          </a:p>
          <a:p>
            <a:r>
              <a:rPr lang="en-US" dirty="0" smtClean="0"/>
              <a:t>The three we will look at are all written in a language called PHP</a:t>
            </a:r>
          </a:p>
          <a:p>
            <a:r>
              <a:rPr lang="en-US" dirty="0" smtClean="0"/>
              <a:t>There are open source and closed source </a:t>
            </a:r>
            <a:r>
              <a:rPr lang="en-US" dirty="0" err="1" smtClean="0"/>
              <a:t>CMSes</a:t>
            </a:r>
            <a:r>
              <a:rPr lang="en-US" dirty="0" smtClean="0"/>
              <a:t>, the three we will look at are all open source</a:t>
            </a:r>
          </a:p>
        </p:txBody>
      </p:sp>
    </p:spTree>
    <p:extLst>
      <p:ext uri="{BB962C8B-B14F-4D97-AF65-F5344CB8AC3E}">
        <p14:creationId xmlns:p14="http://schemas.microsoft.com/office/powerpoint/2010/main" val="285649377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Contenders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2" y="2514600"/>
            <a:ext cx="4295775" cy="1066800"/>
          </a:xfrm>
        </p:spPr>
      </p:pic>
    </p:spTree>
    <p:extLst>
      <p:ext uri="{BB962C8B-B14F-4D97-AF65-F5344CB8AC3E}">
        <p14:creationId xmlns:p14="http://schemas.microsoft.com/office/powerpoint/2010/main" val="35667101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Similarities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are free and open source</a:t>
            </a:r>
          </a:p>
          <a:p>
            <a:r>
              <a:rPr lang="en-US" dirty="0" smtClean="0"/>
              <a:t>All are written in PHP</a:t>
            </a:r>
          </a:p>
          <a:p>
            <a:r>
              <a:rPr lang="en-US" dirty="0" smtClean="0"/>
              <a:t>All run well on LAMP stack</a:t>
            </a:r>
          </a:p>
          <a:p>
            <a:r>
              <a:rPr lang="en-US" dirty="0" smtClean="0"/>
              <a:t>Large communities for support </a:t>
            </a:r>
          </a:p>
          <a:p>
            <a:r>
              <a:rPr lang="en-US" dirty="0" smtClean="0"/>
              <a:t>Many vendors offering support </a:t>
            </a:r>
          </a:p>
          <a:p>
            <a:r>
              <a:rPr lang="en-US" dirty="0" smtClean="0"/>
              <a:t>All work with </a:t>
            </a:r>
            <a:r>
              <a:rPr lang="en-US" dirty="0" err="1" smtClean="0"/>
              <a:t>CiviCRM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2882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Must have access to the file system and setup a database</a:t>
            </a:r>
          </a:p>
          <a:p>
            <a:r>
              <a:rPr lang="en-US" dirty="0" smtClean="0"/>
              <a:t>Simple step-by-step process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/>
              <a:t>Must have access to the file system and setup a </a:t>
            </a:r>
            <a:r>
              <a:rPr lang="en-US" dirty="0" smtClean="0"/>
              <a:t>database</a:t>
            </a:r>
          </a:p>
          <a:p>
            <a:r>
              <a:rPr lang="en-US" dirty="0"/>
              <a:t>Simple step-by-step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/>
              <a:t>Must have access to the file system and setup a </a:t>
            </a:r>
            <a:r>
              <a:rPr lang="en-US" dirty="0" smtClean="0"/>
              <a:t>database</a:t>
            </a:r>
          </a:p>
          <a:p>
            <a:r>
              <a:rPr lang="en-US" dirty="0"/>
              <a:t>Simple step-by-step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 smtClean="0"/>
              <a:t>A lot of hosting companies have 1-click installs to make it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1585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788" y="1855248"/>
            <a:ext cx="2589212" cy="659352"/>
          </a:xfrm>
        </p:spPr>
        <p:txBody>
          <a:bodyPr/>
          <a:lstStyle/>
          <a:p>
            <a:r>
              <a:rPr lang="en-US" dirty="0" smtClean="0"/>
              <a:t>Drupal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8788" y="2514600"/>
            <a:ext cx="2589212" cy="3845720"/>
          </a:xfrm>
        </p:spPr>
        <p:txBody>
          <a:bodyPr/>
          <a:lstStyle/>
          <a:p>
            <a:r>
              <a:rPr lang="en-US" dirty="0" smtClean="0"/>
              <a:t>Calls the design a theme</a:t>
            </a:r>
          </a:p>
          <a:p>
            <a:r>
              <a:rPr lang="en-US" dirty="0" smtClean="0"/>
              <a:t>Hundreds of free themes </a:t>
            </a:r>
          </a:p>
          <a:p>
            <a:r>
              <a:rPr lang="en-US" dirty="0" smtClean="0"/>
              <a:t>Many low cost themes available</a:t>
            </a:r>
          </a:p>
          <a:p>
            <a:r>
              <a:rPr lang="en-US" dirty="0" smtClean="0"/>
              <a:t>Nearly unlimited potential for </a:t>
            </a:r>
            <a:r>
              <a:rPr lang="en-US" dirty="0" err="1" smtClean="0"/>
              <a:t>themeing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3278188" y="1828800"/>
            <a:ext cx="2589212" cy="659352"/>
          </a:xfrm>
        </p:spPr>
        <p:txBody>
          <a:bodyPr/>
          <a:lstStyle/>
          <a:p>
            <a:r>
              <a:rPr lang="en-US" dirty="0" smtClean="0"/>
              <a:t>Joomla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"/>
          </p:nvPr>
        </p:nvSpPr>
        <p:spPr>
          <a:xfrm>
            <a:off x="32781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Calls the design a template</a:t>
            </a:r>
          </a:p>
          <a:p>
            <a:r>
              <a:rPr lang="en-US" dirty="0" smtClean="0"/>
              <a:t>Some free templates </a:t>
            </a:r>
          </a:p>
          <a:p>
            <a:r>
              <a:rPr lang="en-US" dirty="0" smtClean="0"/>
              <a:t>Many low cost themes available</a:t>
            </a:r>
          </a:p>
          <a:p>
            <a:r>
              <a:rPr lang="en-US" dirty="0"/>
              <a:t>Nearly unlimited potential for </a:t>
            </a:r>
            <a:r>
              <a:rPr lang="en-US" dirty="0" err="1"/>
              <a:t>themeing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6097588" y="1828800"/>
            <a:ext cx="2589212" cy="659352"/>
          </a:xfrm>
        </p:spPr>
        <p:txBody>
          <a:bodyPr/>
          <a:lstStyle/>
          <a:p>
            <a:r>
              <a:rPr lang="en-US" dirty="0" smtClean="0"/>
              <a:t>WordPress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"/>
          </p:nvPr>
        </p:nvSpPr>
        <p:spPr>
          <a:xfrm>
            <a:off x="6097588" y="2488152"/>
            <a:ext cx="2589212" cy="3845720"/>
          </a:xfrm>
        </p:spPr>
        <p:txBody>
          <a:bodyPr/>
          <a:lstStyle/>
          <a:p>
            <a:r>
              <a:rPr lang="en-US" dirty="0" smtClean="0"/>
              <a:t>Calls the design a theme</a:t>
            </a:r>
          </a:p>
          <a:p>
            <a:r>
              <a:rPr lang="en-US" dirty="0" smtClean="0"/>
              <a:t>Many free themes</a:t>
            </a:r>
          </a:p>
          <a:p>
            <a:r>
              <a:rPr lang="en-US" dirty="0" smtClean="0"/>
              <a:t>Many low cost themes available </a:t>
            </a:r>
          </a:p>
          <a:p>
            <a:r>
              <a:rPr lang="en-US" dirty="0" smtClean="0"/>
              <a:t>Nearly unlimited potential for </a:t>
            </a:r>
            <a:r>
              <a:rPr lang="en-US" dirty="0" err="1" smtClean="0"/>
              <a:t>themeing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468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105964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13752</TotalTime>
  <Words>1485</Words>
  <Application>Microsoft Macintosh PowerPoint</Application>
  <PresentationFormat>On-screen Show (4:3)</PresentationFormat>
  <Paragraphs>296</Paragraphs>
  <Slides>33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Calibri</vt:lpstr>
      <vt:lpstr>Constantia</vt:lpstr>
      <vt:lpstr>Wingdings 2</vt:lpstr>
      <vt:lpstr>Arial</vt:lpstr>
      <vt:lpstr>Flow</vt:lpstr>
      <vt:lpstr>simple-light-2</vt:lpstr>
      <vt:lpstr>PowerPoint Presentation</vt:lpstr>
      <vt:lpstr>PowerPoint Presentation</vt:lpstr>
      <vt:lpstr>PowerPoint Presentation</vt:lpstr>
      <vt:lpstr>What Is A Content Management System (CMS)? </vt:lpstr>
      <vt:lpstr>CMS Landscape</vt:lpstr>
      <vt:lpstr>Our Contenders</vt:lpstr>
      <vt:lpstr>The Similarities </vt:lpstr>
      <vt:lpstr>Installation</vt:lpstr>
      <vt:lpstr>Design</vt:lpstr>
      <vt:lpstr>Mobile</vt:lpstr>
      <vt:lpstr>CiviCRM and Mobile</vt:lpstr>
      <vt:lpstr>Content Editing Features </vt:lpstr>
      <vt:lpstr>Content Version Control</vt:lpstr>
      <vt:lpstr>Content Flexibility </vt:lpstr>
      <vt:lpstr>Editorial Workflows</vt:lpstr>
      <vt:lpstr>Media Management</vt:lpstr>
      <vt:lpstr>Comments </vt:lpstr>
      <vt:lpstr>SEO</vt:lpstr>
      <vt:lpstr>Social Media</vt:lpstr>
      <vt:lpstr>Community Building</vt:lpstr>
      <vt:lpstr>Search</vt:lpstr>
      <vt:lpstr>Multilingual Functionality </vt:lpstr>
      <vt:lpstr>Module/Plugin Availability </vt:lpstr>
      <vt:lpstr>eCommerce</vt:lpstr>
      <vt:lpstr>User Management</vt:lpstr>
      <vt:lpstr>Administration</vt:lpstr>
      <vt:lpstr>Security</vt:lpstr>
      <vt:lpstr>Community</vt:lpstr>
      <vt:lpstr>CiviCRM Integration</vt:lpstr>
      <vt:lpstr>Vendor Landscape</vt:lpstr>
      <vt:lpstr>Determining The Right CMS</vt:lpstr>
      <vt:lpstr>More Resources</vt:lpstr>
      <vt:lpstr>Creative Commons</vt:lpstr>
    </vt:vector>
  </TitlesOfParts>
  <Company>Denver DataMan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Emarketing  Building Blocks</dc:title>
  <dc:creator>Steve Kessler</dc:creator>
  <cp:lastModifiedBy>Steve Kessler</cp:lastModifiedBy>
  <cp:revision>271</cp:revision>
  <cp:lastPrinted>1601-01-01T00:00:00Z</cp:lastPrinted>
  <dcterms:created xsi:type="dcterms:W3CDTF">2007-11-25T16:53:30Z</dcterms:created>
  <dcterms:modified xsi:type="dcterms:W3CDTF">2016-06-02T03:00:52Z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